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65" r:id="rId3"/>
    <p:sldId id="259" r:id="rId4"/>
    <p:sldId id="264" r:id="rId5"/>
    <p:sldId id="261" r:id="rId6"/>
    <p:sldId id="262" r:id="rId7"/>
    <p:sldId id="260" r:id="rId8"/>
    <p:sldId id="266" r:id="rId9"/>
    <p:sldId id="267" r:id="rId1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149"/>
    <p:restoredTop sz="86441"/>
  </p:normalViewPr>
  <p:slideViewPr>
    <p:cSldViewPr snapToGrid="0" snapToObjects="1">
      <p:cViewPr varScale="1">
        <p:scale>
          <a:sx n="105" d="100"/>
          <a:sy n="105" d="100"/>
        </p:scale>
        <p:origin x="1120" y="200"/>
      </p:cViewPr>
      <p:guideLst/>
    </p:cSldViewPr>
  </p:slideViewPr>
  <p:outlineViewPr>
    <p:cViewPr>
      <p:scale>
        <a:sx n="33" d="100"/>
        <a:sy n="33" d="100"/>
      </p:scale>
      <p:origin x="0" y="-143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01661-07EB-3F4F-9996-92F3628841D7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F1F5E-7F31-2B43-9D4D-8F414E209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131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F1F5E-7F31-2B43-9D4D-8F414E209DB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558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F1F5E-7F31-2B43-9D4D-8F414E209DB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898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F1F5E-7F31-2B43-9D4D-8F414E209DB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30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9294-CC03-6444-AB22-666136530EC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9A1-4984-7343-8B2F-02F032025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78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9294-CC03-6444-AB22-666136530EC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9A1-4984-7343-8B2F-02F032025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9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9294-CC03-6444-AB22-666136530EC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9A1-4984-7343-8B2F-02F032025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04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9294-CC03-6444-AB22-666136530EC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9A1-4984-7343-8B2F-02F032025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15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9294-CC03-6444-AB22-666136530EC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9A1-4984-7343-8B2F-02F032025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47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9294-CC03-6444-AB22-666136530EC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9A1-4984-7343-8B2F-02F032025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86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9294-CC03-6444-AB22-666136530EC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9A1-4984-7343-8B2F-02F032025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40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9294-CC03-6444-AB22-666136530EC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9A1-4984-7343-8B2F-02F032025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70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9294-CC03-6444-AB22-666136530EC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9A1-4984-7343-8B2F-02F032025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04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9294-CC03-6444-AB22-666136530EC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9A1-4984-7343-8B2F-02F032025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09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9294-CC03-6444-AB22-666136530EC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9A1-4984-7343-8B2F-02F032025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04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49294-CC03-6444-AB22-666136530EC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069A1-4984-7343-8B2F-02F032025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38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://3c12.apps-1and1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copaca.org/fr/directories/clinica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aca.ars.sante.fr/mon-sport-sante-paca-appel-recensement" TargetMode="External"/><Relationship Id="rId5" Type="http://schemas.openxmlformats.org/officeDocument/2006/relationships/hyperlink" Target="http://www.oncopaca.org/fr/documentaire/fiche-rrc-paca-corse-de-diagnostic-de-denutrition-4-12-2018" TargetMode="External"/><Relationship Id="rId4" Type="http://schemas.openxmlformats.org/officeDocument/2006/relationships/hyperlink" Target="http://www.oncopaca.org/fr/documentaire/brochure-depistage-du-vih-dans-le-bilan-therapeutique-dune-affection-malig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A24A87-F795-2A48-BD9B-85C933213A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Assemblée Générale ordinaire annuelle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0FD0AA-A9C8-7546-801C-D2DE39B86D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3C12 « Marseille – Etang de Berre »</a:t>
            </a:r>
          </a:p>
          <a:p>
            <a:endParaRPr lang="fr-FR" dirty="0"/>
          </a:p>
          <a:p>
            <a:r>
              <a:rPr lang="fr-FR" dirty="0"/>
              <a:t>PV</a:t>
            </a:r>
          </a:p>
        </p:txBody>
      </p:sp>
    </p:spTree>
    <p:extLst>
      <p:ext uri="{BB962C8B-B14F-4D97-AF65-F5344CB8AC3E}">
        <p14:creationId xmlns:p14="http://schemas.microsoft.com/office/powerpoint/2010/main" val="419718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9906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CAF0700-E707-D442-B4D8-4AD15C96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798" y="4388020"/>
            <a:ext cx="6280404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900" dirty="0"/>
              <a:t>Tenue de </a:t>
            </a:r>
            <a:r>
              <a:rPr lang="en-US" sz="2900" dirty="0" err="1"/>
              <a:t>l’AG</a:t>
            </a:r>
            <a:endParaRPr lang="en-US" sz="2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9CEC244D-8472-284F-AEC4-0C84E5ACF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634" y="843335"/>
            <a:ext cx="8543925" cy="3253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Conviés: tous les adhérents, tous les praticiens participant aux 14 RCP spécifiques au 3C </a:t>
            </a:r>
          </a:p>
          <a:p>
            <a:pPr marL="0" indent="0">
              <a:buNone/>
            </a:pPr>
            <a:r>
              <a:rPr lang="fr-FR" sz="2000" dirty="0"/>
              <a:t>Email d’invitation le 12 novembre (choix de dates par </a:t>
            </a:r>
            <a:r>
              <a:rPr lang="fr-FR" sz="2000" i="1" dirty="0" err="1"/>
              <a:t>doodle</a:t>
            </a:r>
            <a:r>
              <a:rPr lang="fr-FR" sz="2000" dirty="0"/>
              <a:t>)</a:t>
            </a:r>
          </a:p>
          <a:p>
            <a:pPr marL="0" indent="0">
              <a:buNone/>
            </a:pPr>
            <a:r>
              <a:rPr lang="fr-FR" sz="2000" dirty="0"/>
              <a:t>Date retenue envoyée par email le 2 décembre</a:t>
            </a:r>
          </a:p>
          <a:p>
            <a:pPr marL="0" indent="0">
              <a:buNone/>
            </a:pPr>
            <a:r>
              <a:rPr lang="fr-FR" sz="2000" dirty="0"/>
              <a:t>Rappel par email la veille/le matin du 12 décembre</a:t>
            </a:r>
          </a:p>
          <a:p>
            <a:pPr marL="0" indent="0">
              <a:buNone/>
            </a:pPr>
            <a:r>
              <a:rPr lang="fr-FR" sz="2000" dirty="0"/>
              <a:t>Présents ou représentés: Catherine LEVREUX, Catherine BOULMIER, Alain HENRIC, Audrey GARIBBO, Angélique COURILLAUD, Sylviane OLSCHWANG, Françoise MOREAU</a:t>
            </a:r>
          </a:p>
        </p:txBody>
      </p:sp>
    </p:spTree>
    <p:extLst>
      <p:ext uri="{BB962C8B-B14F-4D97-AF65-F5344CB8AC3E}">
        <p14:creationId xmlns:p14="http://schemas.microsoft.com/office/powerpoint/2010/main" val="393899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9906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CAF0700-E707-D442-B4D8-4AD15C96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798" y="4388020"/>
            <a:ext cx="6280404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900" dirty="0"/>
              <a:t>Ordre du jour</a:t>
            </a:r>
            <a:endParaRPr lang="en-US" sz="2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9CEC244D-8472-284F-AEC4-0C84E5ACF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634" y="843335"/>
            <a:ext cx="8543925" cy="3404574"/>
          </a:xfrm>
        </p:spPr>
        <p:txBody>
          <a:bodyPr>
            <a:noAutofit/>
          </a:bodyPr>
          <a:lstStyle/>
          <a:p>
            <a:r>
              <a:rPr lang="fr-FR" sz="2000" dirty="0"/>
              <a:t>Rapports d'activité annuels pour </a:t>
            </a:r>
            <a:r>
              <a:rPr lang="fr-FR" sz="2000" dirty="0" err="1"/>
              <a:t>l'INCa</a:t>
            </a:r>
            <a:r>
              <a:rPr lang="fr-FR" sz="2000" dirty="0"/>
              <a:t> (2017) et l'ARS (2018)</a:t>
            </a:r>
          </a:p>
          <a:p>
            <a:endParaRPr lang="fr-FR" sz="2000" dirty="0"/>
          </a:p>
          <a:p>
            <a:pPr marL="0" indent="0">
              <a:buNone/>
            </a:pPr>
            <a:r>
              <a:rPr lang="fr-FR" sz="2000" dirty="0"/>
              <a:t>Voir site </a:t>
            </a:r>
            <a:r>
              <a:rPr lang="fr-FR" sz="2000" dirty="0">
                <a:hlinkClick r:id="rId2"/>
              </a:rPr>
              <a:t>http://3C12.apps-1and1.net</a:t>
            </a:r>
            <a:r>
              <a:rPr lang="fr-FR" sz="2000" dirty="0"/>
              <a:t>, rubrique « actualités » (masque téléchargeable) – commentaires le 14 décembre (réunion RRC)</a:t>
            </a:r>
          </a:p>
          <a:p>
            <a:endParaRPr lang="fr-FR" sz="2000" dirty="0"/>
          </a:p>
          <a:p>
            <a:r>
              <a:rPr lang="fr-FR" sz="2000" dirty="0"/>
              <a:t>Bilans des actions en 2018</a:t>
            </a:r>
          </a:p>
          <a:p>
            <a:r>
              <a:rPr lang="fr-FR" sz="2000" dirty="0"/>
              <a:t>Rapport financier 2018 </a:t>
            </a:r>
          </a:p>
          <a:p>
            <a:r>
              <a:rPr lang="fr-FR" sz="2000" dirty="0"/>
              <a:t>Projets 2019</a:t>
            </a:r>
          </a:p>
          <a:p>
            <a:r>
              <a:rPr lang="fr-FR" sz="2000" dirty="0"/>
              <a:t>Divers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0722E26-BBE7-B24C-9B0E-EE1B3DF3BF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81260"/>
            <a:ext cx="9906000" cy="31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1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9906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CAF0700-E707-D442-B4D8-4AD15C96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798" y="4388020"/>
            <a:ext cx="6280404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900" dirty="0" err="1"/>
              <a:t>Réunions</a:t>
            </a:r>
            <a:r>
              <a:rPr lang="en-US" sz="2900" dirty="0"/>
              <a:t> du 3C </a:t>
            </a:r>
            <a:r>
              <a:rPr lang="en-US" sz="2900" dirty="0" err="1"/>
              <a:t>en</a:t>
            </a:r>
            <a:r>
              <a:rPr lang="en-US" sz="2900" dirty="0"/>
              <a:t> 2018</a:t>
            </a:r>
            <a:endParaRPr lang="en-US" sz="2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575B811A-0CCA-B846-A920-3CAB2ABBD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945095"/>
              </p:ext>
            </p:extLst>
          </p:nvPr>
        </p:nvGraphicFramePr>
        <p:xfrm>
          <a:off x="1812797" y="701729"/>
          <a:ext cx="6280405" cy="3418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0933">
                  <a:extLst>
                    <a:ext uri="{9D8B030D-6E8A-4147-A177-3AD203B41FA5}">
                      <a16:colId xmlns:a16="http://schemas.microsoft.com/office/drawing/2014/main" val="3635893606"/>
                    </a:ext>
                  </a:extLst>
                </a:gridCol>
                <a:gridCol w="3139472">
                  <a:extLst>
                    <a:ext uri="{9D8B030D-6E8A-4147-A177-3AD203B41FA5}">
                      <a16:colId xmlns:a16="http://schemas.microsoft.com/office/drawing/2014/main" val="2771247704"/>
                    </a:ext>
                  </a:extLst>
                </a:gridCol>
              </a:tblGrid>
              <a:tr h="18140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Nbre de Réunions du Comité</a:t>
                      </a:r>
                      <a:endParaRPr lang="fr-FR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2769562954"/>
                  </a:ext>
                </a:extLst>
              </a:tr>
              <a:tr h="181403">
                <a:tc rowSpan="4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Synthèse Réunion 1 </a:t>
                      </a:r>
                      <a:endParaRPr lang="fr-FR" sz="1200" b="1" i="0" u="none" strike="noStrike" dirty="0">
                        <a:solidFill>
                          <a:srgbClr val="78869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18-janv-18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4059990892"/>
                  </a:ext>
                </a:extLst>
              </a:tr>
              <a:tr h="1814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Finalisation annuaire SOS du 3C12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1633211132"/>
                  </a:ext>
                </a:extLst>
              </a:tr>
              <a:tr h="1814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En présence de Isabelle Rey (RRC)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359305267"/>
                  </a:ext>
                </a:extLst>
              </a:tr>
              <a:tr h="1814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768072047"/>
                  </a:ext>
                </a:extLst>
              </a:tr>
              <a:tr h="181403">
                <a:tc rowSpan="4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Synthèse Réunion 2</a:t>
                      </a:r>
                      <a:endParaRPr lang="fr-FR" sz="1200" b="1" i="0" u="none" strike="noStrike" dirty="0">
                        <a:solidFill>
                          <a:srgbClr val="78869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15-févr-18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4150714236"/>
                  </a:ext>
                </a:extLst>
              </a:tr>
              <a:tr h="1814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Prescription des examens de génétique tumorale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1645545015"/>
                  </a:ext>
                </a:extLst>
              </a:tr>
              <a:tr h="1814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Invitées: pharmaciennes des hôpitaux Clairval et Européen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3853209891"/>
                  </a:ext>
                </a:extLst>
              </a:tr>
              <a:tr h="1814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3580837712"/>
                  </a:ext>
                </a:extLst>
              </a:tr>
              <a:tr h="181403">
                <a:tc rowSpan="4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Synthèse Réunion 3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endParaRPr lang="fr-FR" sz="1200" b="1" i="0" u="none" strike="noStrike" dirty="0">
                        <a:solidFill>
                          <a:srgbClr val="78869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20-sept-18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1657847295"/>
                  </a:ext>
                </a:extLst>
              </a:tr>
              <a:tr h="1814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Point sur les formations à eRCP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1824042091"/>
                  </a:ext>
                </a:extLst>
              </a:tr>
              <a:tr h="1814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En présence de Sébastien Lemaire (RRC)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2107119650"/>
                  </a:ext>
                </a:extLst>
              </a:tr>
              <a:tr h="1814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3406547457"/>
                  </a:ext>
                </a:extLst>
              </a:tr>
              <a:tr h="181403">
                <a:tc rowSpan="4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Synthèse Réunion 4</a:t>
                      </a:r>
                      <a:endParaRPr lang="fr-FR" sz="1200" b="1" i="0" u="none" strike="noStrike" dirty="0">
                        <a:solidFill>
                          <a:srgbClr val="78869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12-déc-18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3797381238"/>
                  </a:ext>
                </a:extLst>
              </a:tr>
              <a:tr h="1814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AG annuelle ordinaire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4265099734"/>
                  </a:ext>
                </a:extLst>
              </a:tr>
              <a:tr h="1814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1296774946"/>
                  </a:ext>
                </a:extLst>
              </a:tr>
              <a:tr h="1814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2769770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59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9906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CAF0700-E707-D442-B4D8-4AD15C96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798" y="4388020"/>
            <a:ext cx="6280404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Actions du 3C </a:t>
            </a:r>
            <a:r>
              <a:rPr lang="en-US" sz="2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2018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FB8AC9D-6B41-924C-BBE6-6344BF304A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945792"/>
              </p:ext>
            </p:extLst>
          </p:nvPr>
        </p:nvGraphicFramePr>
        <p:xfrm>
          <a:off x="1812797" y="289362"/>
          <a:ext cx="6280403" cy="369271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13366">
                  <a:extLst>
                    <a:ext uri="{9D8B030D-6E8A-4147-A177-3AD203B41FA5}">
                      <a16:colId xmlns:a16="http://schemas.microsoft.com/office/drawing/2014/main" val="4071892208"/>
                    </a:ext>
                  </a:extLst>
                </a:gridCol>
                <a:gridCol w="3667037">
                  <a:extLst>
                    <a:ext uri="{9D8B030D-6E8A-4147-A177-3AD203B41FA5}">
                      <a16:colId xmlns:a16="http://schemas.microsoft.com/office/drawing/2014/main" val="1160849197"/>
                    </a:ext>
                  </a:extLst>
                </a:gridCol>
              </a:tblGrid>
              <a:tr h="4736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TRAVAIL DECIDE</a:t>
                      </a:r>
                      <a:endParaRPr lang="fr-FR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COMMENTAIRES - DIFFICULTES EVENTUELLES RENCONTREES</a:t>
                      </a:r>
                      <a:endParaRPr lang="fr-FR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/>
                </a:tc>
                <a:extLst>
                  <a:ext uri="{0D108BD9-81ED-4DB2-BD59-A6C34878D82A}">
                    <a16:rowId xmlns:a16="http://schemas.microsoft.com/office/drawing/2014/main" val="3274927669"/>
                  </a:ext>
                </a:extLst>
              </a:tr>
              <a:tr h="42668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Déploiement eRCP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Passage de l'ensemble des </a:t>
                      </a:r>
                      <a:r>
                        <a:rPr lang="fr-FR" sz="1200" u="none" strike="noStrike" dirty="0" err="1">
                          <a:effectLst/>
                        </a:rPr>
                        <a:t>RCPs</a:t>
                      </a:r>
                      <a:r>
                        <a:rPr lang="fr-FR" sz="1200" u="none" strike="noStrike" dirty="0">
                          <a:effectLst/>
                        </a:rPr>
                        <a:t> du 3C sur </a:t>
                      </a:r>
                      <a:r>
                        <a:rPr lang="fr-FR" sz="1200" u="none" strike="noStrike" dirty="0" err="1">
                          <a:effectLst/>
                        </a:rPr>
                        <a:t>eRCP</a:t>
                      </a:r>
                      <a:r>
                        <a:rPr lang="fr-FR" sz="1200" u="none" strike="noStrike" dirty="0">
                          <a:effectLst/>
                        </a:rPr>
                        <a:t> effectué: aucune visibilité de l’activité hormis l’extraction complète des fiches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/>
                </a:tc>
                <a:extLst>
                  <a:ext uri="{0D108BD9-81ED-4DB2-BD59-A6C34878D82A}">
                    <a16:rowId xmlns:a16="http://schemas.microsoft.com/office/drawing/2014/main" val="2591346721"/>
                  </a:ext>
                </a:extLst>
              </a:tr>
              <a:tr h="42668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Consolidation des soins de support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Difficile dans les établissements n'ayant pas de service spécifique d'oncologie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/>
                </a:tc>
                <a:extLst>
                  <a:ext uri="{0D108BD9-81ED-4DB2-BD59-A6C34878D82A}">
                    <a16:rowId xmlns:a16="http://schemas.microsoft.com/office/drawing/2014/main" val="2238966632"/>
                  </a:ext>
                </a:extLst>
              </a:tr>
              <a:tr h="42668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Déploiement des consultations d'oncogénétique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4 sites opérationnels avec une consultation bimensuelle ou mensuelle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/>
                </a:tc>
                <a:extLst>
                  <a:ext uri="{0D108BD9-81ED-4DB2-BD59-A6C34878D82A}">
                    <a16:rowId xmlns:a16="http://schemas.microsoft.com/office/drawing/2014/main" val="3075909213"/>
                  </a:ext>
                </a:extLst>
              </a:tr>
              <a:tr h="42668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Déploiement de la prise en charge en oncofertilité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Intégration du centre 1305 dans le circuit des consultations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/>
                </a:tc>
                <a:extLst>
                  <a:ext uri="{0D108BD9-81ED-4DB2-BD59-A6C34878D82A}">
                    <a16:rowId xmlns:a16="http://schemas.microsoft.com/office/drawing/2014/main" val="2291628580"/>
                  </a:ext>
                </a:extLst>
              </a:tr>
              <a:tr h="42668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Harmonisation des demandes d'examens de génétique tumorale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Variabilité des tarifs en fonction des laboratoires prestataires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/>
                </a:tc>
                <a:extLst>
                  <a:ext uri="{0D108BD9-81ED-4DB2-BD59-A6C34878D82A}">
                    <a16:rowId xmlns:a16="http://schemas.microsoft.com/office/drawing/2014/main" val="892026184"/>
                  </a:ext>
                </a:extLst>
              </a:tr>
              <a:tr h="224959"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/>
                </a:tc>
                <a:extLst>
                  <a:ext uri="{0D108BD9-81ED-4DB2-BD59-A6C34878D82A}">
                    <a16:rowId xmlns:a16="http://schemas.microsoft.com/office/drawing/2014/main" val="3905790064"/>
                  </a:ext>
                </a:extLst>
              </a:tr>
              <a:tr h="25740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POINTS FORTS DU 3C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RCP, annonce, soutien psychologique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301250"/>
                  </a:ext>
                </a:extLst>
              </a:tr>
              <a:tr h="4736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POINTS A AMELIORER POUR LE 3C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PPS, PPAC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409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65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9906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CAF0700-E707-D442-B4D8-4AD15C96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798" y="4388020"/>
            <a:ext cx="6280404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Rapport financier du 3C pour 2018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E363F0A-2332-3A41-9655-0DCA110510EB}"/>
              </a:ext>
            </a:extLst>
          </p:cNvPr>
          <p:cNvSpPr txBox="1"/>
          <p:nvPr/>
        </p:nvSpPr>
        <p:spPr>
          <a:xfrm>
            <a:off x="752354" y="715654"/>
            <a:ext cx="84726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Budget total (ARS): </a:t>
            </a:r>
            <a:r>
              <a:rPr lang="fr-FR" b="1" dirty="0"/>
              <a:t>72 000 euros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Etablissement support: </a:t>
            </a:r>
            <a:r>
              <a:rPr lang="fr-FR" b="1" dirty="0"/>
              <a:t>Hôpital </a:t>
            </a:r>
            <a:r>
              <a:rPr lang="fr-FR" b="1" dirty="0" err="1"/>
              <a:t>Clairval</a:t>
            </a:r>
            <a:endParaRPr lang="fr-FR" b="1" dirty="0"/>
          </a:p>
          <a:p>
            <a:pPr algn="just"/>
            <a:endParaRPr lang="fr-FR" dirty="0"/>
          </a:p>
          <a:p>
            <a:pPr algn="just"/>
            <a:r>
              <a:rPr lang="fr-FR" dirty="0"/>
              <a:t>Dépenses:</a:t>
            </a:r>
          </a:p>
          <a:p>
            <a:pPr algn="just"/>
            <a:r>
              <a:rPr lang="fr-FR" dirty="0"/>
              <a:t>- mission de coordination (inclus enquêtes/audits sur site et petits frais - abonnements, déplacements): 57 937,62 euros, déclinée en 2 factures semestrielles de la société </a:t>
            </a:r>
            <a:r>
              <a:rPr lang="fr-FR" dirty="0" err="1"/>
              <a:t>PIGeOn</a:t>
            </a:r>
            <a:endParaRPr lang="fr-FR" dirty="0"/>
          </a:p>
          <a:p>
            <a:pPr algn="just"/>
            <a:r>
              <a:rPr lang="fr-FR" dirty="0"/>
              <a:t>- mission de secrétariat et de maintenance du site Internet: 13 800 euros, déclinées en 2 factures semestrielles de la société </a:t>
            </a:r>
            <a:r>
              <a:rPr lang="fr-FR" dirty="0" err="1"/>
              <a:t>SiTEL</a:t>
            </a:r>
            <a:endParaRPr lang="fr-FR" dirty="0"/>
          </a:p>
          <a:p>
            <a:pPr algn="just"/>
            <a:endParaRPr lang="fr-FR" dirty="0"/>
          </a:p>
          <a:p>
            <a:pPr algn="just"/>
            <a:r>
              <a:rPr lang="fr-FR" dirty="0"/>
              <a:t>Total des dépenses: </a:t>
            </a:r>
            <a:r>
              <a:rPr lang="fr-FR" b="1" dirty="0"/>
              <a:t>71 737,62 euros</a:t>
            </a:r>
          </a:p>
        </p:txBody>
      </p:sp>
    </p:spTree>
    <p:extLst>
      <p:ext uri="{BB962C8B-B14F-4D97-AF65-F5344CB8AC3E}">
        <p14:creationId xmlns:p14="http://schemas.microsoft.com/office/powerpoint/2010/main" val="1391546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9906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4237710-22E7-4D4A-9754-0D37448A6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798" y="4388020"/>
            <a:ext cx="6280404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Projets</a:t>
            </a: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du 3C pour 2019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374450B-022B-434E-83CC-8B82018F4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161639"/>
              </p:ext>
            </p:extLst>
          </p:nvPr>
        </p:nvGraphicFramePr>
        <p:xfrm>
          <a:off x="2014042" y="194453"/>
          <a:ext cx="5877916" cy="4193567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104690">
                  <a:extLst>
                    <a:ext uri="{9D8B030D-6E8A-4147-A177-3AD203B41FA5}">
                      <a16:colId xmlns:a16="http://schemas.microsoft.com/office/drawing/2014/main" val="1603943601"/>
                    </a:ext>
                  </a:extLst>
                </a:gridCol>
                <a:gridCol w="2773226">
                  <a:extLst>
                    <a:ext uri="{9D8B030D-6E8A-4147-A177-3AD203B41FA5}">
                      <a16:colId xmlns:a16="http://schemas.microsoft.com/office/drawing/2014/main" val="4038900309"/>
                    </a:ext>
                  </a:extLst>
                </a:gridCol>
              </a:tblGrid>
              <a:tr h="665855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TRAVAIL PREVU</a:t>
                      </a:r>
                    </a:p>
                  </a:txBody>
                  <a:tcPr marL="177181" marR="46141" marT="88591" marB="8859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COMMENTAIRES - DIFFICULTES EVENTUELLES RENCONTREES</a:t>
                      </a:r>
                    </a:p>
                  </a:txBody>
                  <a:tcPr marL="177181" marR="46141" marT="88591" marB="8859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787813"/>
                  </a:ext>
                </a:extLst>
              </a:tr>
              <a:tr h="438565">
                <a:tc gridSpan="2">
                  <a:txBody>
                    <a:bodyPr/>
                    <a:lstStyle/>
                    <a:p>
                      <a:r>
                        <a:rPr lang="fr-F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Audit sur les programmes d'éducation thérapeutique</a:t>
                      </a:r>
                    </a:p>
                  </a:txBody>
                  <a:tcPr marL="177181" marR="46141" marT="88591" marB="88591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711947"/>
                  </a:ext>
                </a:extLst>
              </a:tr>
              <a:tr h="665855">
                <a:tc>
                  <a:txBody>
                    <a:bodyPr/>
                    <a:lstStyle/>
                    <a:p>
                      <a:r>
                        <a:rPr lang="fr-F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Uniformisation des PPS (tous ES)</a:t>
                      </a:r>
                    </a:p>
                  </a:txBody>
                  <a:tcPr marL="177181" marR="46141" marT="88591" marB="88591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br>
                        <a:rPr lang="fr-F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fr-F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7181" marR="46141" marT="88591" marB="88591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781979"/>
                  </a:ext>
                </a:extLst>
              </a:tr>
              <a:tr h="665855">
                <a:tc>
                  <a:txBody>
                    <a:bodyPr/>
                    <a:lstStyle/>
                    <a:p>
                      <a:r>
                        <a:rPr lang="fr-F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Intégration du PPAC (tous ES)</a:t>
                      </a:r>
                    </a:p>
                  </a:txBody>
                  <a:tcPr marL="177181" marR="46141" marT="88591" marB="88591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br>
                        <a:rPr lang="fr-F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fr-FR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7181" marR="46141" marT="88591" marB="88591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813677"/>
                  </a:ext>
                </a:extLst>
              </a:tr>
              <a:tr h="665855">
                <a:tc>
                  <a:txBody>
                    <a:bodyPr/>
                    <a:lstStyle/>
                    <a:p>
                      <a:r>
                        <a:rPr lang="fr-F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Audit sur les liens avec les médecins traitants (tous ES)</a:t>
                      </a:r>
                    </a:p>
                  </a:txBody>
                  <a:tcPr marL="177181" marR="46141" marT="88591" marB="88591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Récupération de toutes les adresses de messagerie sécurisée des MT figurant sur les FRCP par le 3C</a:t>
                      </a:r>
                    </a:p>
                  </a:txBody>
                  <a:tcPr marL="177181" marR="46141" marT="88591" marB="88591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623783"/>
                  </a:ext>
                </a:extLst>
              </a:tr>
              <a:tr h="665855">
                <a:tc>
                  <a:txBody>
                    <a:bodyPr/>
                    <a:lstStyle/>
                    <a:p>
                      <a:r>
                        <a:rPr lang="fr-F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Mise en place du parcours de soins (clinique Monticelli Vélodrome)</a:t>
                      </a:r>
                    </a:p>
                  </a:txBody>
                  <a:tcPr marL="177181" marR="46141" marT="88591" marB="88591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Demande d’autorisation en cours</a:t>
                      </a:r>
                    </a:p>
                  </a:txBody>
                  <a:tcPr marL="177181" marR="46141" marT="88591" marB="88591" anchor="ctr">
                    <a:lnL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009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112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9906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4237710-22E7-4D4A-9754-0D37448A6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798" y="4388020"/>
            <a:ext cx="6280404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Compléments</a:t>
            </a: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utiles</a:t>
            </a: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pour le RA 2018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B23A370-E119-D442-ACB1-EFA806C34708}"/>
              </a:ext>
            </a:extLst>
          </p:cNvPr>
          <p:cNvSpPr txBox="1"/>
          <p:nvPr/>
        </p:nvSpPr>
        <p:spPr>
          <a:xfrm>
            <a:off x="838421" y="954777"/>
            <a:ext cx="88674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Compléments pour le rapport d’activité 2018 (à rendre fin février)</a:t>
            </a:r>
          </a:p>
          <a:p>
            <a:pPr marL="285750" indent="-285750">
              <a:buFontTx/>
              <a:buChar char="-"/>
            </a:pPr>
            <a:r>
              <a:rPr lang="fr-FR" dirty="0"/>
              <a:t>insister sur les conventions inter-ES (Etang de Berre, Monticelli, Bouchard avec </a:t>
            </a:r>
            <a:r>
              <a:rPr lang="fr-FR" dirty="0" err="1"/>
              <a:t>Clairval</a:t>
            </a:r>
            <a:r>
              <a:rPr lang="fr-FR" dirty="0"/>
              <a:t> pour l’ensemble du parcours de soins, en particulier annonce, traitement, soins de support</a:t>
            </a:r>
          </a:p>
          <a:p>
            <a:pPr marL="285750" indent="-285750">
              <a:buFontTx/>
              <a:buChar char="-"/>
            </a:pPr>
            <a:r>
              <a:rPr lang="fr-FR" dirty="0"/>
              <a:t>PPAC: </a:t>
            </a:r>
            <a:r>
              <a:rPr lang="fr-FR" dirty="0" err="1"/>
              <a:t>Clairval</a:t>
            </a:r>
            <a:r>
              <a:rPr lang="fr-FR" dirty="0"/>
              <a:t> propose de mettre son modèle (validé par l’ARS) à disposition du 3C pour élaboration d’un modèle commun</a:t>
            </a:r>
          </a:p>
          <a:p>
            <a:pPr marL="285750" indent="-285750">
              <a:buFontTx/>
              <a:buChar char="-"/>
            </a:pPr>
            <a:r>
              <a:rPr lang="fr-FR" dirty="0"/>
              <a:t>Les données d’extraction de </a:t>
            </a:r>
            <a:r>
              <a:rPr lang="fr-FR" dirty="0" err="1"/>
              <a:t>eRCP</a:t>
            </a:r>
            <a:r>
              <a:rPr lang="fr-FR" dirty="0"/>
              <a:t> seront mises à disposition par le RRC fin janvier 2019</a:t>
            </a:r>
          </a:p>
          <a:p>
            <a:pPr marL="285750" indent="-285750">
              <a:buFontTx/>
              <a:buChar char="-"/>
            </a:pPr>
            <a:r>
              <a:rPr lang="fr-FR" dirty="0"/>
              <a:t>Les ES doivent très soigneusement remplir les onglets 2, 3 et 4</a:t>
            </a:r>
          </a:p>
          <a:p>
            <a:pPr marL="285750" indent="-285750">
              <a:buFontTx/>
              <a:buChar char="-"/>
            </a:pPr>
            <a:r>
              <a:rPr lang="fr-FR" dirty="0"/>
              <a:t>Le 3C (et HE </a:t>
            </a:r>
            <a:r>
              <a:rPr lang="fr-FR" u="sng" dirty="0"/>
              <a:t>uniquement</a:t>
            </a:r>
            <a:r>
              <a:rPr lang="fr-FR" dirty="0"/>
              <a:t> pour les FRCP hors </a:t>
            </a:r>
            <a:r>
              <a:rPr lang="fr-FR" dirty="0" err="1"/>
              <a:t>eRCP</a:t>
            </a:r>
            <a:r>
              <a:rPr lang="fr-FR" dirty="0"/>
              <a:t>) remplira les onglets 1, 5, 6 et 7</a:t>
            </a:r>
          </a:p>
        </p:txBody>
      </p:sp>
    </p:spTree>
    <p:extLst>
      <p:ext uri="{BB962C8B-B14F-4D97-AF65-F5344CB8AC3E}">
        <p14:creationId xmlns:p14="http://schemas.microsoft.com/office/powerpoint/2010/main" val="23080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9906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4237710-22E7-4D4A-9754-0D37448A6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798" y="4388020"/>
            <a:ext cx="6280404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Points </a:t>
            </a:r>
            <a:r>
              <a:rPr lang="en-US" sz="2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importants</a:t>
            </a: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concernant</a:t>
            </a: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le </a:t>
            </a:r>
            <a:r>
              <a:rPr lang="en-US" sz="2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fonctionnement</a:t>
            </a: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du 3C </a:t>
            </a:r>
            <a:r>
              <a:rPr lang="en-US" sz="2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présentés</a:t>
            </a: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à</a:t>
            </a: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 </a:t>
            </a:r>
            <a:r>
              <a:rPr lang="en-US" sz="2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journée</a:t>
            </a: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du RRC le 14 </a:t>
            </a:r>
            <a:r>
              <a:rPr lang="en-US" sz="29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dec</a:t>
            </a: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2018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B23A370-E119-D442-ACB1-EFA806C34708}"/>
              </a:ext>
            </a:extLst>
          </p:cNvPr>
          <p:cNvSpPr txBox="1"/>
          <p:nvPr/>
        </p:nvSpPr>
        <p:spPr>
          <a:xfrm>
            <a:off x="777461" y="426865"/>
            <a:ext cx="88674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dirty="0"/>
              <a:t>RCP: nouvelle charte à signer par les coordinateurs de RCP</a:t>
            </a:r>
          </a:p>
          <a:p>
            <a:pPr marL="342900" indent="-342900">
              <a:buAutoNum type="arabicPeriod"/>
            </a:pPr>
            <a:r>
              <a:rPr lang="fr-FR" dirty="0"/>
              <a:t>RCP: le répertoire des essais cliniques à jour est disponible sur le lien: </a:t>
            </a:r>
            <a:r>
              <a:rPr lang="fr-FR" dirty="0">
                <a:hlinkClick r:id="rId3"/>
              </a:rPr>
              <a:t>http://www.oncopaca.org/fr/directories/clinical</a:t>
            </a:r>
            <a:endParaRPr lang="fr-FR" dirty="0"/>
          </a:p>
          <a:p>
            <a:pPr marL="342900" indent="-342900">
              <a:buAutoNum type="arabicPeriod"/>
            </a:pPr>
            <a:r>
              <a:rPr lang="fr-FR" dirty="0" err="1"/>
              <a:t>eRCP</a:t>
            </a:r>
            <a:r>
              <a:rPr lang="fr-FR" dirty="0"/>
              <a:t>: un cahier de doléances est ouvert et sera transmis à l’ARS en janvier: merci de m’envoyer une liste des difficultés rencontrées</a:t>
            </a:r>
          </a:p>
          <a:p>
            <a:pPr marL="342900" indent="-342900">
              <a:buAutoNum type="arabicPeriod"/>
            </a:pPr>
            <a:r>
              <a:rPr lang="fr-FR" dirty="0"/>
              <a:t>Fertilité: nouvelle charte en préparation</a:t>
            </a:r>
          </a:p>
          <a:p>
            <a:pPr marL="342900" indent="-342900">
              <a:buAutoNum type="arabicPeriod"/>
            </a:pPr>
            <a:r>
              <a:rPr lang="fr-FR" dirty="0"/>
              <a:t>Nouveaux documents disponibles sur le site </a:t>
            </a:r>
            <a:r>
              <a:rPr lang="fr-FR" dirty="0" err="1"/>
              <a:t>oncopaca.org</a:t>
            </a:r>
            <a:r>
              <a:rPr lang="fr-FR" dirty="0"/>
              <a:t>: VIH (</a:t>
            </a:r>
            <a:r>
              <a:rPr lang="fr-FR" dirty="0">
                <a:hlinkClick r:id="rId4"/>
              </a:rPr>
              <a:t>http://www.oncopaca.org/fr/documentaire/brochure-depistage-du-vih-dans-le-bilan-therapeutique-dune-affection-maligne</a:t>
            </a:r>
            <a:r>
              <a:rPr lang="fr-FR" dirty="0"/>
              <a:t>), dénutrition (</a:t>
            </a:r>
            <a:r>
              <a:rPr lang="fr-FR" dirty="0">
                <a:hlinkClick r:id="rId5"/>
              </a:rPr>
              <a:t>http://www.oncopaca.org/fr/documentaire/fiche-rrc-paca-corse-de-diagnostic-de-denutrition-4-12-2018</a:t>
            </a:r>
            <a:r>
              <a:rPr lang="fr-FR" dirty="0"/>
              <a:t>), sport (</a:t>
            </a:r>
            <a:r>
              <a:rPr lang="fr-FR" dirty="0">
                <a:hlinkClick r:id="rId6"/>
              </a:rPr>
              <a:t>https://www.paca.ars.sante.fr/mon-sport-sante-paca-appel-recensement</a:t>
            </a:r>
            <a:r>
              <a:rPr lang="fr-FR" dirty="0"/>
              <a:t>)</a:t>
            </a:r>
          </a:p>
          <a:p>
            <a:pPr marL="342900" indent="-342900">
              <a:buAutoNum type="arabicPeriod"/>
            </a:pPr>
            <a:r>
              <a:rPr lang="fr-FR" dirty="0"/>
              <a:t>Recherche clinique: prochain atelier à Mougins le 31 janvier 2019</a:t>
            </a:r>
          </a:p>
        </p:txBody>
      </p:sp>
    </p:spTree>
    <p:extLst>
      <p:ext uri="{BB962C8B-B14F-4D97-AF65-F5344CB8AC3E}">
        <p14:creationId xmlns:p14="http://schemas.microsoft.com/office/powerpoint/2010/main" val="12746024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731</Words>
  <Application>Microsoft Macintosh PowerPoint</Application>
  <PresentationFormat>Format A4 (210 x 297 mm)</PresentationFormat>
  <Paragraphs>98</Paragraphs>
  <Slides>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Assemblée Générale ordinaire annuelle</vt:lpstr>
      <vt:lpstr>Tenue de l’AG</vt:lpstr>
      <vt:lpstr>Ordre du jour</vt:lpstr>
      <vt:lpstr>Réunions du 3C en 2018</vt:lpstr>
      <vt:lpstr>Actions du 3C en 2018</vt:lpstr>
      <vt:lpstr>Rapport financier du 3C pour 2018</vt:lpstr>
      <vt:lpstr>Projets du 3C pour 2019</vt:lpstr>
      <vt:lpstr>Compléments utiles pour le RA 2018</vt:lpstr>
      <vt:lpstr>Points importants concernant le fonctionnement du 3C présentés à la journée du RRC le 14 dec 2018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ordinaire annuelle</dc:title>
  <dc:creator>THOMAS Mathias</dc:creator>
  <cp:lastModifiedBy>THOMAS Mathias</cp:lastModifiedBy>
  <cp:revision>22</cp:revision>
  <dcterms:created xsi:type="dcterms:W3CDTF">2018-12-09T14:28:46Z</dcterms:created>
  <dcterms:modified xsi:type="dcterms:W3CDTF">2018-12-22T09:57:02Z</dcterms:modified>
</cp:coreProperties>
</file>